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17"/>
  </p:notesMasterIdLst>
  <p:handoutMasterIdLst>
    <p:handoutMasterId r:id="rId18"/>
  </p:handoutMasterIdLst>
  <p:sldIdLst>
    <p:sldId id="360" r:id="rId2"/>
    <p:sldId id="362" r:id="rId3"/>
    <p:sldId id="355" r:id="rId4"/>
    <p:sldId id="405" r:id="rId5"/>
    <p:sldId id="379" r:id="rId6"/>
    <p:sldId id="382" r:id="rId7"/>
    <p:sldId id="384" r:id="rId8"/>
    <p:sldId id="391" r:id="rId9"/>
    <p:sldId id="378" r:id="rId10"/>
    <p:sldId id="401" r:id="rId11"/>
    <p:sldId id="398" r:id="rId12"/>
    <p:sldId id="406" r:id="rId13"/>
    <p:sldId id="385" r:id="rId14"/>
    <p:sldId id="404" r:id="rId15"/>
    <p:sldId id="390" r:id="rId16"/>
  </p:sldIdLst>
  <p:sldSz cx="12192000" cy="6858000"/>
  <p:notesSz cx="11309350" cy="20104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405"/>
            <p14:sldId id="379"/>
            <p14:sldId id="382"/>
            <p14:sldId id="384"/>
            <p14:sldId id="391"/>
            <p14:sldId id="378"/>
            <p14:sldId id="401"/>
            <p14:sldId id="398"/>
            <p14:sldId id="406"/>
            <p14:sldId id="385"/>
            <p14:sldId id="404"/>
            <p14:sldId id="39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1A1A"/>
    <a:srgbClr val="78AAD6"/>
    <a:srgbClr val="D3908F"/>
    <a:srgbClr val="D0D1D2"/>
    <a:srgbClr val="8DB4E2"/>
    <a:srgbClr val="92B573"/>
    <a:srgbClr val="538DD5"/>
    <a:srgbClr val="D9D9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C4630C-4AB4-B96F-50B3-800BD9FE48B3}" v="5" dt="2021-07-14T21:53:03.945"/>
    <p1510:client id="{F821318E-F24C-4D68-AE43-45F79F6BA226}" v="4" dt="2021-07-12T21:19:40.223"/>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4634" autoAdjust="0"/>
  </p:normalViewPr>
  <p:slideViewPr>
    <p:cSldViewPr snapToGrid="0">
      <p:cViewPr varScale="1">
        <p:scale>
          <a:sx n="96" d="100"/>
          <a:sy n="96" d="100"/>
        </p:scale>
        <p:origin x="1704" y="168"/>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9CC4630C-4AB4-B96F-50B3-800BD9FE48B3}"/>
    <pc:docChg chg="modSld">
      <pc:chgData name="Obstfeld, Amrom E" userId="S::obstfelda@chop.edu::723fc76c-ee2b-4721-b304-153613f0d15a" providerId="AD" clId="Web-{9CC4630C-4AB4-B96F-50B3-800BD9FE48B3}" dt="2021-07-14T21:53:03.523" v="413"/>
      <pc:docMkLst>
        <pc:docMk/>
      </pc:docMkLst>
      <pc:sldChg chg="modNotes">
        <pc:chgData name="Obstfeld, Amrom E" userId="S::obstfelda@chop.edu::723fc76c-ee2b-4721-b304-153613f0d15a" providerId="AD" clId="Web-{9CC4630C-4AB4-B96F-50B3-800BD9FE48B3}" dt="2021-07-14T21:53:03.523" v="413"/>
        <pc:sldMkLst>
          <pc:docMk/>
          <pc:sldMk cId="3183693502" sldId="355"/>
        </pc:sldMkLst>
      </pc:sldChg>
      <pc:sldChg chg="modNotes">
        <pc:chgData name="Obstfeld, Amrom E" userId="S::obstfelda@chop.edu::723fc76c-ee2b-4721-b304-153613f0d15a" providerId="AD" clId="Web-{9CC4630C-4AB4-B96F-50B3-800BD9FE48B3}" dt="2021-07-14T21:49:56.502" v="247"/>
        <pc:sldMkLst>
          <pc:docMk/>
          <pc:sldMk cId="1711487330" sldId="360"/>
        </pc:sldMkLst>
      </pc:sldChg>
      <pc:sldChg chg="modNotes">
        <pc:chgData name="Obstfeld, Amrom E" userId="S::obstfelda@chop.edu::723fc76c-ee2b-4721-b304-153613f0d15a" providerId="AD" clId="Web-{9CC4630C-4AB4-B96F-50B3-800BD9FE48B3}" dt="2021-07-14T21:50:02.689" v="251"/>
        <pc:sldMkLst>
          <pc:docMk/>
          <pc:sldMk cId="2034022152" sldId="362"/>
        </pc:sldMkLst>
      </pc:sldChg>
      <pc:sldChg chg="modNotes">
        <pc:chgData name="Obstfeld, Amrom E" userId="S::obstfelda@chop.edu::723fc76c-ee2b-4721-b304-153613f0d15a" providerId="AD" clId="Web-{9CC4630C-4AB4-B96F-50B3-800BD9FE48B3}" dt="2021-07-14T21:37:21.010" v="10"/>
        <pc:sldMkLst>
          <pc:docMk/>
          <pc:sldMk cId="335626226" sldId="383"/>
        </pc:sldMkLst>
      </pc:sldChg>
    </pc:docChg>
  </pc:docChgLst>
  <pc:docChgLst>
    <pc:chgData name="Obstfeld, Amrom E" userId="S::obstfelda@chop.edu::723fc76c-ee2b-4721-b304-153613f0d15a" providerId="AD" clId="Web-{3C7CAB99-938D-6293-1B07-5E86DF3FC638}"/>
    <pc:docChg chg="delSld modSld modSection">
      <pc:chgData name="Obstfeld, Amrom E" userId="S::obstfelda@chop.edu::723fc76c-ee2b-4721-b304-153613f0d15a" providerId="AD" clId="Web-{3C7CAB99-938D-6293-1B07-5E86DF3FC638}" dt="2021-07-11T20:40:38.637" v="66"/>
      <pc:docMkLst>
        <pc:docMk/>
      </pc:docMkLst>
      <pc:sldChg chg="addSp delSp modSp">
        <pc:chgData name="Obstfeld, Amrom E" userId="S::obstfelda@chop.edu::723fc76c-ee2b-4721-b304-153613f0d15a" providerId="AD" clId="Web-{3C7CAB99-938D-6293-1B07-5E86DF3FC638}" dt="2021-07-11T20:37:49.124" v="49"/>
        <pc:sldMkLst>
          <pc:docMk/>
          <pc:sldMk cId="1674616057" sldId="378"/>
        </pc:sldMkLst>
        <pc:picChg chg="add del mod ord">
          <ac:chgData name="Obstfeld, Amrom E" userId="S::obstfelda@chop.edu::723fc76c-ee2b-4721-b304-153613f0d15a" providerId="AD" clId="Web-{3C7CAB99-938D-6293-1B07-5E86DF3FC638}" dt="2021-07-11T20:34:23.821" v="25"/>
          <ac:picMkLst>
            <pc:docMk/>
            <pc:sldMk cId="1674616057" sldId="378"/>
            <ac:picMk id="2" creationId="{3554BA10-0F33-4BD2-B2E2-20120C18E418}"/>
          </ac:picMkLst>
        </pc:picChg>
        <pc:picChg chg="add mod ord">
          <ac:chgData name="Obstfeld, Amrom E" userId="S::obstfelda@chop.edu::723fc76c-ee2b-4721-b304-153613f0d15a" providerId="AD" clId="Web-{3C7CAB99-938D-6293-1B07-5E86DF3FC638}" dt="2021-07-11T20:37:49.124" v="49"/>
          <ac:picMkLst>
            <pc:docMk/>
            <pc:sldMk cId="1674616057" sldId="378"/>
            <ac:picMk id="4" creationId="{B654C386-5351-46A7-B732-E1E6F03FB09A}"/>
          </ac:picMkLst>
        </pc:picChg>
        <pc:picChg chg="del">
          <ac:chgData name="Obstfeld, Amrom E" userId="S::obstfelda@chop.edu::723fc76c-ee2b-4721-b304-153613f0d15a" providerId="AD" clId="Web-{3C7CAB99-938D-6293-1B07-5E86DF3FC638}" dt="2021-07-11T20:31:17.191" v="14"/>
          <ac:picMkLst>
            <pc:docMk/>
            <pc:sldMk cId="1674616057" sldId="378"/>
            <ac:picMk id="349" creationId="{00000000-0000-0000-0000-000000000000}"/>
          </ac:picMkLst>
        </pc:picChg>
      </pc:sldChg>
      <pc:sldChg chg="modNotes">
        <pc:chgData name="Obstfeld, Amrom E" userId="S::obstfelda@chop.edu::723fc76c-ee2b-4721-b304-153613f0d15a" providerId="AD" clId="Web-{3C7CAB99-938D-6293-1B07-5E86DF3FC638}" dt="2021-07-11T20:40:38.637" v="66"/>
        <pc:sldMkLst>
          <pc:docMk/>
          <pc:sldMk cId="437414886" sldId="396"/>
        </pc:sldMkLst>
      </pc:sldChg>
      <pc:sldChg chg="del">
        <pc:chgData name="Obstfeld, Amrom E" userId="S::obstfelda@chop.edu::723fc76c-ee2b-4721-b304-153613f0d15a" providerId="AD" clId="Web-{3C7CAB99-938D-6293-1B07-5E86DF3FC638}" dt="2021-07-11T20:38:52.613" v="50"/>
        <pc:sldMkLst>
          <pc:docMk/>
          <pc:sldMk cId="1317425265" sldId="397"/>
        </pc:sldMkLst>
      </pc:sldChg>
      <pc:sldChg chg="del">
        <pc:chgData name="Obstfeld, Amrom E" userId="S::obstfelda@chop.edu::723fc76c-ee2b-4721-b304-153613f0d15a" providerId="AD" clId="Web-{3C7CAB99-938D-6293-1B07-5E86DF3FC638}" dt="2021-07-11T20:38:55.004" v="51"/>
        <pc:sldMkLst>
          <pc:docMk/>
          <pc:sldMk cId="1464515179" sldId="399"/>
        </pc:sldMkLst>
      </pc:sldChg>
      <pc:sldChg chg="modSp">
        <pc:chgData name="Obstfeld, Amrom E" userId="S::obstfelda@chop.edu::723fc76c-ee2b-4721-b304-153613f0d15a" providerId="AD" clId="Web-{3C7CAB99-938D-6293-1B07-5E86DF3FC638}" dt="2021-07-11T20:28:49.530" v="13"/>
        <pc:sldMkLst>
          <pc:docMk/>
          <pc:sldMk cId="3597331785" sldId="400"/>
        </pc:sldMkLst>
        <pc:graphicFrameChg chg="mod modGraphic">
          <ac:chgData name="Obstfeld, Amrom E" userId="S::obstfelda@chop.edu::723fc76c-ee2b-4721-b304-153613f0d15a" providerId="AD" clId="Web-{3C7CAB99-938D-6293-1B07-5E86DF3FC638}" dt="2021-07-11T20:28:49.530" v="13"/>
          <ac:graphicFrameMkLst>
            <pc:docMk/>
            <pc:sldMk cId="3597331785" sldId="400"/>
            <ac:graphicFrameMk id="89" creationId="{00000000-0000-0000-0000-000000000000}"/>
          </ac:graphicFrameMkLst>
        </pc:graphicFrameChg>
      </pc:sldChg>
    </pc:docChg>
  </pc:docChgLst>
  <pc:docChgLst>
    <pc:chgData name="Obstfeld, Amrom E" userId="S::obstfelda@chop.edu::723fc76c-ee2b-4721-b304-153613f0d15a" providerId="AD" clId="Web-{3CF99228-ECF8-C365-B19A-9BCBC36F95C4}"/>
    <pc:docChg chg="modSld">
      <pc:chgData name="Obstfeld, Amrom E" userId="S::obstfelda@chop.edu::723fc76c-ee2b-4721-b304-153613f0d15a" providerId="AD" clId="Web-{3CF99228-ECF8-C365-B19A-9BCBC36F95C4}" dt="2021-07-11T20:23:46.994" v="3"/>
      <pc:docMkLst>
        <pc:docMk/>
      </pc:docMkLst>
      <pc:sldChg chg="modSp">
        <pc:chgData name="Obstfeld, Amrom E" userId="S::obstfelda@chop.edu::723fc76c-ee2b-4721-b304-153613f0d15a" providerId="AD" clId="Web-{3CF99228-ECF8-C365-B19A-9BCBC36F95C4}" dt="2021-07-11T20:23:39.134" v="1" actId="20577"/>
        <pc:sldMkLst>
          <pc:docMk/>
          <pc:sldMk cId="1711487330" sldId="360"/>
        </pc:sldMkLst>
        <pc:spChg chg="mod">
          <ac:chgData name="Obstfeld, Amrom E" userId="S::obstfelda@chop.edu::723fc76c-ee2b-4721-b304-153613f0d15a" providerId="AD" clId="Web-{3CF99228-ECF8-C365-B19A-9BCBC36F95C4}" dt="2021-07-11T20:23:39.134" v="1" actId="20577"/>
          <ac:spMkLst>
            <pc:docMk/>
            <pc:sldMk cId="1711487330" sldId="360"/>
            <ac:spMk id="3" creationId="{214B71DB-1783-DE4F-8447-5E7A1A5DC088}"/>
          </ac:spMkLst>
        </pc:spChg>
      </pc:sldChg>
      <pc:sldChg chg="modSp">
        <pc:chgData name="Obstfeld, Amrom E" userId="S::obstfelda@chop.edu::723fc76c-ee2b-4721-b304-153613f0d15a" providerId="AD" clId="Web-{3CF99228-ECF8-C365-B19A-9BCBC36F95C4}" dt="2021-07-11T20:23:46.994" v="3"/>
        <pc:sldMkLst>
          <pc:docMk/>
          <pc:sldMk cId="3597331785" sldId="400"/>
        </pc:sldMkLst>
        <pc:graphicFrameChg chg="mod modGraphic">
          <ac:chgData name="Obstfeld, Amrom E" userId="S::obstfelda@chop.edu::723fc76c-ee2b-4721-b304-153613f0d15a" providerId="AD" clId="Web-{3CF99228-ECF8-C365-B19A-9BCBC36F95C4}" dt="2021-07-11T20:23:46.994" v="3"/>
          <ac:graphicFrameMkLst>
            <pc:docMk/>
            <pc:sldMk cId="3597331785" sldId="400"/>
            <ac:graphicFrameMk id="89" creationId="{00000000-0000-0000-0000-000000000000}"/>
          </ac:graphicFrameMkLst>
        </pc:graphicFrameChg>
      </pc:sldChg>
    </pc:docChg>
  </pc:docChgLst>
  <pc:docChgLst>
    <pc:chgData name="Obstfeld, Amrom E" userId="723fc76c-ee2b-4721-b304-153613f0d15a" providerId="ADAL" clId="{F821318E-F24C-4D68-AE43-45F79F6BA226}"/>
    <pc:docChg chg="undo custSel modSld">
      <pc:chgData name="Obstfeld, Amrom E" userId="723fc76c-ee2b-4721-b304-153613f0d15a" providerId="ADAL" clId="{F821318E-F24C-4D68-AE43-45F79F6BA226}" dt="2021-07-12T21:21:04.116" v="631" actId="6549"/>
      <pc:docMkLst>
        <pc:docMk/>
      </pc:docMkLst>
      <pc:sldChg chg="modSp modAnim modNotesTx">
        <pc:chgData name="Obstfeld, Amrom E" userId="723fc76c-ee2b-4721-b304-153613f0d15a" providerId="ADAL" clId="{F821318E-F24C-4D68-AE43-45F79F6BA226}" dt="2021-07-12T20:49:17.043" v="64"/>
        <pc:sldMkLst>
          <pc:docMk/>
          <pc:sldMk cId="1674616057" sldId="378"/>
        </pc:sldMkLst>
        <pc:picChg chg="mod">
          <ac:chgData name="Obstfeld, Amrom E" userId="723fc76c-ee2b-4721-b304-153613f0d15a" providerId="ADAL" clId="{F821318E-F24C-4D68-AE43-45F79F6BA226}" dt="2021-07-12T20:42:48.498" v="61" actId="14861"/>
          <ac:picMkLst>
            <pc:docMk/>
            <pc:sldMk cId="1674616057" sldId="378"/>
            <ac:picMk id="4" creationId="{B654C386-5351-46A7-B732-E1E6F03FB09A}"/>
          </ac:picMkLst>
        </pc:picChg>
      </pc:sldChg>
      <pc:sldChg chg="modNotesTx">
        <pc:chgData name="Obstfeld, Amrom E" userId="723fc76c-ee2b-4721-b304-153613f0d15a" providerId="ADAL" clId="{F821318E-F24C-4D68-AE43-45F79F6BA226}" dt="2021-07-12T20:38:37.852" v="49" actId="6549"/>
        <pc:sldMkLst>
          <pc:docMk/>
          <pc:sldMk cId="1880996048" sldId="380"/>
        </pc:sldMkLst>
      </pc:sldChg>
      <pc:sldChg chg="modNotesTx">
        <pc:chgData name="Obstfeld, Amrom E" userId="723fc76c-ee2b-4721-b304-153613f0d15a" providerId="ADAL" clId="{F821318E-F24C-4D68-AE43-45F79F6BA226}" dt="2021-07-12T20:37:34.587" v="45" actId="6549"/>
        <pc:sldMkLst>
          <pc:docMk/>
          <pc:sldMk cId="1177465870" sldId="382"/>
        </pc:sldMkLst>
      </pc:sldChg>
      <pc:sldChg chg="modNotesTx">
        <pc:chgData name="Obstfeld, Amrom E" userId="723fc76c-ee2b-4721-b304-153613f0d15a" providerId="ADAL" clId="{F821318E-F24C-4D68-AE43-45F79F6BA226}" dt="2021-07-12T20:36:10.387" v="44" actId="6549"/>
        <pc:sldMkLst>
          <pc:docMk/>
          <pc:sldMk cId="335626226" sldId="383"/>
        </pc:sldMkLst>
      </pc:sldChg>
      <pc:sldChg chg="modNotesTx">
        <pc:chgData name="Obstfeld, Amrom E" userId="723fc76c-ee2b-4721-b304-153613f0d15a" providerId="ADAL" clId="{F821318E-F24C-4D68-AE43-45F79F6BA226}" dt="2021-07-12T21:21:04.116" v="631" actId="6549"/>
        <pc:sldMkLst>
          <pc:docMk/>
          <pc:sldMk cId="1051386681" sldId="384"/>
        </pc:sldMkLst>
      </pc:sldChg>
      <pc:sldChg chg="modNotesTx">
        <pc:chgData name="Obstfeld, Amrom E" userId="723fc76c-ee2b-4721-b304-153613f0d15a" providerId="ADAL" clId="{F821318E-F24C-4D68-AE43-45F79F6BA226}" dt="2021-07-12T21:19:30.917" v="617" actId="20577"/>
        <pc:sldMkLst>
          <pc:docMk/>
          <pc:sldMk cId="877524307" sldId="385"/>
        </pc:sldMkLst>
      </pc:sldChg>
      <pc:sldChg chg="modNotesTx">
        <pc:chgData name="Obstfeld, Amrom E" userId="723fc76c-ee2b-4721-b304-153613f0d15a" providerId="ADAL" clId="{F821318E-F24C-4D68-AE43-45F79F6BA226}" dt="2021-07-12T20:59:25.093" v="159" actId="20577"/>
        <pc:sldMkLst>
          <pc:docMk/>
          <pc:sldMk cId="437414886" sldId="396"/>
        </pc:sldMkLst>
      </pc:sldChg>
      <pc:sldChg chg="modSp modNotesTx">
        <pc:chgData name="Obstfeld, Amrom E" userId="723fc76c-ee2b-4721-b304-153613f0d15a" providerId="ADAL" clId="{F821318E-F24C-4D68-AE43-45F79F6BA226}" dt="2021-07-12T21:18:51.781" v="612" actId="20577"/>
        <pc:sldMkLst>
          <pc:docMk/>
          <pc:sldMk cId="1865434841" sldId="398"/>
        </pc:sldMkLst>
        <pc:spChg chg="mod">
          <ac:chgData name="Obstfeld, Amrom E" userId="723fc76c-ee2b-4721-b304-153613f0d15a" providerId="ADAL" clId="{F821318E-F24C-4D68-AE43-45F79F6BA226}" dt="2021-07-12T21:08:14.710" v="336" actId="20577"/>
          <ac:spMkLst>
            <pc:docMk/>
            <pc:sldMk cId="1865434841" sldId="398"/>
            <ac:spMk id="3" creationId="{00000000-0000-0000-0000-000000000000}"/>
          </ac:spMkLst>
        </pc:spChg>
      </pc:sldChg>
      <pc:sldChg chg="modSp">
        <pc:chgData name="Obstfeld, Amrom E" userId="723fc76c-ee2b-4721-b304-153613f0d15a" providerId="ADAL" clId="{F821318E-F24C-4D68-AE43-45F79F6BA226}" dt="2021-07-12T20:10:25.493" v="7" actId="20577"/>
        <pc:sldMkLst>
          <pc:docMk/>
          <pc:sldMk cId="3597331785" sldId="400"/>
        </pc:sldMkLst>
        <pc:graphicFrameChg chg="modGraphic">
          <ac:chgData name="Obstfeld, Amrom E" userId="723fc76c-ee2b-4721-b304-153613f0d15a" providerId="ADAL" clId="{F821318E-F24C-4D68-AE43-45F79F6BA226}" dt="2021-07-12T20:10:25.493" v="7" actId="20577"/>
          <ac:graphicFrameMkLst>
            <pc:docMk/>
            <pc:sldMk cId="3597331785" sldId="400"/>
            <ac:graphicFrameMk id="89" creationId="{00000000-0000-0000-0000-000000000000}"/>
          </ac:graphicFrameMkLst>
        </pc:graphicFrameChg>
      </pc:sldChg>
      <pc:sldChg chg="modNotesTx">
        <pc:chgData name="Obstfeld, Amrom E" userId="723fc76c-ee2b-4721-b304-153613f0d15a" providerId="ADAL" clId="{F821318E-F24C-4D68-AE43-45F79F6BA226}" dt="2021-07-12T21:20:18.980" v="630" actId="6549"/>
        <pc:sldMkLst>
          <pc:docMk/>
          <pc:sldMk cId="3810184314" sldId="40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49C152C2-AF9F-44C5-8FA2-EB5B9007DBD7}" type="datetimeFigureOut">
              <a:rPr lang="en-US" smtClean="0"/>
              <a:t>9/25/21</a:t>
            </a:fld>
            <a:endParaRPr lang="en-US"/>
          </a:p>
        </p:txBody>
      </p:sp>
      <p:sp>
        <p:nvSpPr>
          <p:cNvPr id="4" name="Footer Placeholder 3"/>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49A31AF2-0CEF-4B92-A6C6-177490C60177}" type="slidenum">
              <a:rPr lang="en-US" smtClean="0"/>
              <a:t>‹#›</a:t>
            </a:fld>
            <a:endParaRPr lang="en-US"/>
          </a:p>
        </p:txBody>
      </p:sp>
    </p:spTree>
    <p:extLst>
      <p:ext uri="{BB962C8B-B14F-4D97-AF65-F5344CB8AC3E}">
        <p14:creationId xmlns:p14="http://schemas.microsoft.com/office/powerpoint/2010/main" val="15441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6163" y="1506538"/>
            <a:ext cx="13403263" cy="754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30930" y="9549418"/>
            <a:ext cx="9047477" cy="9046832"/>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Hello everyone and welcome to this years </a:t>
            </a:r>
            <a:r>
              <a:rPr lang="en-US" dirty="0" err="1">
                <a:latin typeface="Calibri"/>
                <a:cs typeface="Calibri"/>
              </a:rPr>
              <a:t>Introducton</a:t>
            </a:r>
            <a:r>
              <a:rPr lang="en-US" dirty="0">
                <a:latin typeface="Calibri"/>
                <a:cs typeface="Calibri"/>
              </a:rPr>
              <a:t> to R workshop. I am Amrom Obstfeld the organizer of the course representing the presenters. We are so excited you have made the decision to take the time to join us and learn about R and how it can be used to power reproducible high quality data analysis and data science. </a:t>
            </a:r>
          </a:p>
          <a:p>
            <a:pPr>
              <a:buNone/>
            </a:pPr>
            <a:r>
              <a:rPr lang="en-US" dirty="0">
                <a:latin typeface="Calibri"/>
                <a:cs typeface="Calibri"/>
              </a:rPr>
              <a:t>This workshop is designed for beginners who are brand new to R and new to coding in general. If you have some experience we're here to help you build up some R muscle memory, in addition to completely newbs we often see those looking for a refresher come back to take the workshop again, so welcome all.</a:t>
            </a:r>
          </a:p>
        </p:txBody>
      </p:sp>
    </p:spTree>
    <p:extLst>
      <p:ext uri="{BB962C8B-B14F-4D97-AF65-F5344CB8AC3E}">
        <p14:creationId xmlns:p14="http://schemas.microsoft.com/office/powerpoint/2010/main" val="20389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coursebook</a:t>
            </a:r>
            <a:r>
              <a:rPr lang="en-US"/>
              <a:t> has all the session </a:t>
            </a:r>
            <a:r>
              <a:rPr lang="en-US" err="1"/>
              <a:t>powerpoints</a:t>
            </a:r>
            <a:r>
              <a:rPr lang="en-US"/>
              <a:t> as well as an appendix that has some additional resources</a:t>
            </a:r>
          </a:p>
          <a:p>
            <a:endParaRPr lang="en-US"/>
          </a:p>
          <a:p>
            <a:r>
              <a:rPr lang="en-US"/>
              <a:t>Cheat sheets are concise one or two page</a:t>
            </a:r>
            <a:r>
              <a:rPr lang="en-US" baseline="0"/>
              <a:t> documents that you can use as a quick reference. we'll be referring to these during the sessions. They are also easily </a:t>
            </a:r>
            <a:r>
              <a:rPr lang="en-US" baseline="0" err="1"/>
              <a:t>googlable</a:t>
            </a:r>
            <a:r>
              <a:rPr lang="en-US" baseline="0"/>
              <a:t> and available through the help menu in </a:t>
            </a:r>
            <a:r>
              <a:rPr lang="en-US" baseline="0" err="1"/>
              <a:t>Rstudio</a:t>
            </a:r>
            <a:r>
              <a:rPr lang="en-US" baseline="0"/>
              <a:t>. There is also a one page Useful resources document with links to free online resources like textbooks, videos and courses.</a:t>
            </a:r>
            <a:endParaRPr lang="en-US"/>
          </a:p>
        </p:txBody>
      </p:sp>
    </p:spTree>
    <p:extLst>
      <p:ext uri="{BB962C8B-B14F-4D97-AF65-F5344CB8AC3E}">
        <p14:creationId xmlns:p14="http://schemas.microsoft.com/office/powerpoint/2010/main" val="3386517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During the workshop sooner or later you’re going to need some help. </a:t>
            </a:r>
          </a:p>
          <a:p>
            <a:pPr marL="158750" indent="0">
              <a:buNone/>
            </a:pPr>
            <a:r>
              <a:rPr lang="en-US" sz="1100" b="0" i="0" u="none" strike="noStrike" cap="none" dirty="0">
                <a:solidFill>
                  <a:srgbClr val="000000"/>
                </a:solidFill>
                <a:effectLst/>
                <a:latin typeface="Arial"/>
                <a:ea typeface="Arial"/>
                <a:cs typeface="Arial"/>
                <a:sym typeface="Arial"/>
              </a:rPr>
              <a:t>If you find yourself having a question or needing assistance during a presentation you have a few options. </a:t>
            </a:r>
          </a:p>
          <a:p>
            <a:pPr marL="158750" indent="0">
              <a:buNone/>
            </a:pPr>
            <a:r>
              <a:rPr lang="en-US" sz="1100" b="0" i="0" u="none" strike="noStrike" cap="none" dirty="0">
                <a:solidFill>
                  <a:srgbClr val="000000"/>
                </a:solidFill>
                <a:effectLst/>
                <a:latin typeface="Arial"/>
                <a:ea typeface="Arial"/>
                <a:cs typeface="Arial"/>
                <a:sym typeface="Arial"/>
              </a:rPr>
              <a:t>If its pretty simple or as an initial pass you can drop it in the chat window. </a:t>
            </a:r>
          </a:p>
          <a:p>
            <a:pPr marL="158750" indent="0">
              <a:buNone/>
            </a:pPr>
            <a:r>
              <a:rPr lang="en-US" sz="1100" b="0" i="0" u="none" strike="noStrike" cap="none" dirty="0">
                <a:solidFill>
                  <a:srgbClr val="000000"/>
                </a:solidFill>
                <a:effectLst/>
                <a:latin typeface="Arial"/>
                <a:ea typeface="Arial"/>
                <a:cs typeface="Arial"/>
                <a:sym typeface="Arial"/>
              </a:rPr>
              <a:t>You're also welcome to click the raise your hand icon and an instructor will send you a message and at that point you can try to work through the issue together and if need be you can jump into a breakout room with an instructor to get more intense help</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There may be issues that are just too challenging to handle in the context of a virtual workshop. If that does occur we’re going to ask you to make a note of the issue, try to keep with the workshop, and hopefully we can find a way to take it off line.</a:t>
            </a:r>
            <a:endParaRPr lang="en-US" dirty="0"/>
          </a:p>
        </p:txBody>
      </p:sp>
    </p:spTree>
    <p:extLst>
      <p:ext uri="{BB962C8B-B14F-4D97-AF65-F5344CB8AC3E}">
        <p14:creationId xmlns:p14="http://schemas.microsoft.com/office/powerpoint/2010/main" val="172416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During the workshop sooner or later you’re going to need some help. </a:t>
            </a:r>
          </a:p>
          <a:p>
            <a:pPr marL="158750" indent="0">
              <a:buNone/>
            </a:pPr>
            <a:r>
              <a:rPr lang="en-US" sz="1100" b="0" i="0" u="none" strike="noStrike" cap="none" dirty="0">
                <a:solidFill>
                  <a:srgbClr val="000000"/>
                </a:solidFill>
                <a:effectLst/>
                <a:latin typeface="Arial"/>
                <a:ea typeface="Arial"/>
                <a:cs typeface="Arial"/>
                <a:sym typeface="Arial"/>
              </a:rPr>
              <a:t>If you find yourself having a question or needing assistance during a presentation you have a few options. </a:t>
            </a:r>
          </a:p>
          <a:p>
            <a:pPr marL="158750" indent="0">
              <a:buNone/>
            </a:pPr>
            <a:r>
              <a:rPr lang="en-US" sz="1100" b="0" i="0" u="none" strike="noStrike" cap="none" dirty="0">
                <a:solidFill>
                  <a:srgbClr val="000000"/>
                </a:solidFill>
                <a:effectLst/>
                <a:latin typeface="Arial"/>
                <a:ea typeface="Arial"/>
                <a:cs typeface="Arial"/>
                <a:sym typeface="Arial"/>
              </a:rPr>
              <a:t>If its pretty simple or as an initial pass you can drop it in the chat window. </a:t>
            </a:r>
          </a:p>
          <a:p>
            <a:pPr marL="158750" indent="0">
              <a:buNone/>
            </a:pPr>
            <a:r>
              <a:rPr lang="en-US" sz="1100" b="0" i="0" u="none" strike="noStrike" cap="none" dirty="0">
                <a:solidFill>
                  <a:srgbClr val="000000"/>
                </a:solidFill>
                <a:effectLst/>
                <a:latin typeface="Arial"/>
                <a:ea typeface="Arial"/>
                <a:cs typeface="Arial"/>
                <a:sym typeface="Arial"/>
              </a:rPr>
              <a:t>You're also welcome to click the raise your hand icon and an instructor will send you a message and at that point you can try to work through the issue together and if need be you can jump into a breakout room with an instructor to get more intense help</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There may be issues that are just too challenging to handle in the context of a virtual workshop. If that does occur we’re going to ask you to make a note of the issue, try to keep with the workshop, and hopefully we can find a way to take it off line.</a:t>
            </a:r>
            <a:endParaRPr lang="en-US" dirty="0"/>
          </a:p>
        </p:txBody>
      </p:sp>
    </p:spTree>
    <p:extLst>
      <p:ext uri="{BB962C8B-B14F-4D97-AF65-F5344CB8AC3E}">
        <p14:creationId xmlns:p14="http://schemas.microsoft.com/office/powerpoint/2010/main" val="2799641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learned a bit about us and</a:t>
            </a:r>
            <a:r>
              <a:rPr lang="en-US" baseline="0" dirty="0"/>
              <a:t> how this is all going to work, let's find out a little bit about you</a:t>
            </a:r>
          </a:p>
          <a:p>
            <a:pPr marL="158750" indent="0">
              <a:buNone/>
            </a:pPr>
            <a:endParaRPr lang="en-US" baseline="0" dirty="0"/>
          </a:p>
        </p:txBody>
      </p:sp>
    </p:spTree>
    <p:extLst>
      <p:ext uri="{BB962C8B-B14F-4D97-AF65-F5344CB8AC3E}">
        <p14:creationId xmlns:p14="http://schemas.microsoft.com/office/powerpoint/2010/main" val="3444428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158750" indent="0">
              <a:buNone/>
            </a:pPr>
            <a:r>
              <a:rPr lang="en-US" baseline="0" dirty="0"/>
              <a:t>For our first Your Turn </a:t>
            </a:r>
            <a:r>
              <a:rPr lang="en-US" dirty="0"/>
              <a:t>Nova</a:t>
            </a:r>
            <a:r>
              <a:rPr lang="en-US" baseline="0" dirty="0"/>
              <a:t> will send us all into breakout rooms. You may need to manually click the join break out room button. Once you're there feel free to share who you are, where you are in training or what your position is in your organization, and what you hope to get out of this course.</a:t>
            </a:r>
          </a:p>
          <a:p>
            <a:pPr marL="0" indent="0">
              <a:buNone/>
            </a:pPr>
            <a:r>
              <a:rPr lang="en-US" baseline="0" dirty="0"/>
              <a:t>After a few minutes Nova will call us back together and we'll finish up this intro session.</a:t>
            </a:r>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657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I'm here just to give you a quick introduction after which we'll dive right into the meat of the workshop.</a:t>
            </a:r>
          </a:p>
        </p:txBody>
      </p:sp>
    </p:spTree>
    <p:extLst>
      <p:ext uri="{BB962C8B-B14F-4D97-AF65-F5344CB8AC3E}">
        <p14:creationId xmlns:p14="http://schemas.microsoft.com/office/powerpoint/2010/main" val="3004969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Obviously we would love for those who are here today to all walk away and just start coding but the reality is that while that would be great we also have a set of more modest if more important goals</a:t>
            </a:r>
          </a:p>
          <a:p>
            <a:pPr>
              <a:buNone/>
            </a:pPr>
            <a:endParaRPr lang="en-US" dirty="0">
              <a:latin typeface="Calibri"/>
              <a:cs typeface="Calibri"/>
            </a:endParaRPr>
          </a:p>
          <a:p>
            <a:pPr marL="288925" lvl="1" indent="-288925">
              <a:buFont typeface="Arial,Sans-Serif"/>
              <a:buChar char="•"/>
            </a:pPr>
            <a:r>
              <a:rPr lang="en-US" dirty="0">
                <a:latin typeface="Calibri"/>
                <a:cs typeface="Calibri"/>
              </a:rPr>
              <a:t>We're here to </a:t>
            </a:r>
            <a:r>
              <a:rPr lang="en-US" dirty="0"/>
              <a:t>Advocate for the use of R as a means of improving reproducibility in clinical data analysis and I cannot emphasize enough how strongly we feel about this point</a:t>
            </a:r>
          </a:p>
          <a:p>
            <a:pPr marL="288925" lvl="1" indent="-288925">
              <a:buFont typeface="Arial,Sans-Serif"/>
              <a:buChar char="•"/>
            </a:pPr>
            <a:r>
              <a:rPr lang="en-US" dirty="0"/>
              <a:t>As we review this we will demonstrate how we can use R perform analyses of laboratory operational data</a:t>
            </a:r>
          </a:p>
          <a:p>
            <a:pPr marL="288925" lvl="1" indent="-288925">
              <a:buFont typeface="Arial,Sans-Serif"/>
              <a:buChar char="•"/>
            </a:pPr>
            <a:r>
              <a:rPr lang="en-US" dirty="0"/>
              <a:t>And we also hope to establish a baseline understanding of what tidy data is and how to implement a 'tidy' approach to data analysis within the framework of R</a:t>
            </a:r>
          </a:p>
        </p:txBody>
      </p:sp>
    </p:spTree>
    <p:extLst>
      <p:ext uri="{BB962C8B-B14F-4D97-AF65-F5344CB8AC3E}">
        <p14:creationId xmlns:p14="http://schemas.microsoft.com/office/powerpoint/2010/main" val="3720724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291121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1e91fc5f9_1_79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1e91fc5f9_1_79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trike="noStrike" dirty="0"/>
              <a:t>Patrick Mathias, MD, PhD, is the Associate Medical Director of the Informatics Division in the Department of Laboratory Medicine at the University of Washington School of Medicine.</a:t>
            </a:r>
            <a:r>
              <a:rPr lang="en" strike="noStrike" dirty="0">
                <a:solidFill>
                  <a:schemeClr val="bg1"/>
                </a:solidFill>
              </a:rPr>
              <a:t> </a:t>
            </a:r>
            <a:r>
              <a:rPr lang="en" strike="noStrike" dirty="0"/>
              <a:t>His 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endParaRPr strike="noStrike" dirty="0"/>
          </a:p>
        </p:txBody>
      </p:sp>
    </p:spTree>
    <p:extLst>
      <p:ext uri="{BB962C8B-B14F-4D97-AF65-F5344CB8AC3E}">
        <p14:creationId xmlns:p14="http://schemas.microsoft.com/office/powerpoint/2010/main" val="1480749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1e91fc5f9_1_810: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1e91fc5f9_1_810: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Joseph Rudolf, MD is the medical director for the automated core laboratory at ARUP Laboratories in Salt Lake City, Utah</a:t>
            </a:r>
            <a:r>
              <a:rPr lang="en-US" sz="1100" b="0" i="0" u="none" strike="noStrike" cap="none">
                <a:solidFill>
                  <a:srgbClr val="000000"/>
                </a:solidFill>
                <a:effectLst/>
                <a:latin typeface="Arial"/>
                <a:ea typeface="Arial"/>
                <a:cs typeface="Arial"/>
                <a:sym typeface="Arial"/>
              </a:rPr>
              <a:t>.  His </a:t>
            </a:r>
            <a:r>
              <a:rPr lang="en-US" sz="1100" b="0" i="0" u="none" strike="noStrike" cap="none" dirty="0">
                <a:solidFill>
                  <a:srgbClr val="000000"/>
                </a:solidFill>
                <a:effectLst/>
                <a:latin typeface="Arial"/>
                <a:ea typeface="Arial"/>
                <a:cs typeface="Arial"/>
                <a:sym typeface="Arial"/>
              </a:rPr>
              <a:t>clinical and research interests focus on the intersection of informatics and clinical operations including clinical decision support, utilization management, and reporting and analytics. He is also passionate about clinical process improvement and initiatives to support quality and safety.</a:t>
            </a:r>
            <a:endParaRPr strike="noStrike" dirty="0"/>
          </a:p>
        </p:txBody>
      </p:sp>
    </p:spTree>
    <p:extLst>
      <p:ext uri="{BB962C8B-B14F-4D97-AF65-F5344CB8AC3E}">
        <p14:creationId xmlns:p14="http://schemas.microsoft.com/office/powerpoint/2010/main" val="2535251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1367066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965594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404425A5-4CAD-6843-904B-32BEC170B214}"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A55BC1-0382-0545-9C07-01084695C2C0}"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9752423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A19A296D-A1AA-6643-A940-29E926D4A17E}"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9CF7D3-5066-C248-8D3F-5209D7235789}"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FB02B0-3003-4E49-BB3A-F9D8D4E91067}"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A91900-A3CA-784B-B0F8-9700ECB65394}"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B165BB-3A69-1F4E-965D-B9583D07C6F0}"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018C63-3B39-EF47-A0FC-F06B42BB6F7D}"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B1B381-FA29-EC43-A7FC-70F543365A25}"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CFC06F-5D42-8B43-9502-8D40E8851D90}"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2D3CCB6-060E-2D45-BDD4-03BD76BA9675}"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8DB60F-9AF1-4A4B-8F99-B4B9992D564E}"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4859BBB-F418-AC42-AAAA-19BD56C84778}"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1567604" y="6470704"/>
            <a:ext cx="491971" cy="274320"/>
          </a:xfr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256B7E-06EC-AB43-AE8F-DD2C6CBF6126}"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A8DC571-D00A-144E-9C63-BDF8AE8FA1FA}"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3316899-397C-804D-8BDD-E2F9F631E051}"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6" r:id="rId18"/>
    <p:sldLayoutId id="2147483678" r:id="rId19"/>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363984" y="4960137"/>
            <a:ext cx="7865616" cy="1463040"/>
          </a:xfrm>
        </p:spPr>
        <p:txBody>
          <a:bodyPr>
            <a:noAutofit/>
          </a:bodyPr>
          <a:lstStyle/>
          <a:p>
            <a:r>
              <a:rPr lang="en-US" sz="7200">
                <a:solidFill>
                  <a:schemeClr val="tx1">
                    <a:lumMod val="65000"/>
                    <a:lumOff val="35000"/>
                  </a:schemeClr>
                </a:solidFill>
              </a:rPr>
              <a:t>Introduction to R Workshop </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dirty="0">
                <a:solidFill>
                  <a:schemeClr val="tx1">
                    <a:lumMod val="65000"/>
                    <a:lumOff val="35000"/>
                  </a:schemeClr>
                </a:solidFill>
              </a:rPr>
              <a:t>Patrick Mathias</a:t>
            </a:r>
          </a:p>
          <a:p>
            <a:r>
              <a:rPr lang="en-US" sz="2800" dirty="0">
                <a:solidFill>
                  <a:schemeClr val="tx1">
                    <a:lumMod val="65000"/>
                    <a:lumOff val="35000"/>
                  </a:schemeClr>
                </a:solidFill>
              </a:rPr>
              <a:t>September 26, 2021</a:t>
            </a: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t>
            </a:r>
            <a:r>
              <a:rPr lang="en-US" err="1"/>
              <a:t>Coursebook</a:t>
            </a:r>
            <a:endParaRPr lang="en-US"/>
          </a:p>
        </p:txBody>
      </p:sp>
      <p:pic>
        <p:nvPicPr>
          <p:cNvPr id="3" name="Picture 2"/>
          <p:cNvPicPr>
            <a:picLocks noChangeAspect="1"/>
          </p:cNvPicPr>
          <p:nvPr/>
        </p:nvPicPr>
        <p:blipFill>
          <a:blip r:embed="rId3"/>
          <a:stretch>
            <a:fillRect/>
          </a:stretch>
        </p:blipFill>
        <p:spPr>
          <a:xfrm>
            <a:off x="7976390" y="2174665"/>
            <a:ext cx="2342827" cy="3029003"/>
          </a:xfrm>
          <a:prstGeom prst="rect">
            <a:avLst/>
          </a:prstGeom>
        </p:spPr>
      </p:pic>
      <p:sp>
        <p:nvSpPr>
          <p:cNvPr id="4" name="TextBox 3"/>
          <p:cNvSpPr txBox="1"/>
          <p:nvPr/>
        </p:nvSpPr>
        <p:spPr>
          <a:xfrm>
            <a:off x="1024128" y="2353692"/>
            <a:ext cx="6847663" cy="2308324"/>
          </a:xfrm>
          <a:prstGeom prst="rect">
            <a:avLst/>
          </a:prstGeom>
          <a:noFill/>
        </p:spPr>
        <p:txBody>
          <a:bodyPr wrap="square" rtlCol="0">
            <a:spAutoFit/>
          </a:bodyPr>
          <a:lstStyle/>
          <a:p>
            <a:pPr marL="288925" lvl="1" indent="-288925">
              <a:buFont typeface="Arial" panose="020B0604020202020204" pitchFamily="34" charset="0"/>
              <a:buChar char="•"/>
            </a:pPr>
            <a:r>
              <a:rPr lang="en-US" sz="3600" dirty="0" err="1">
                <a:latin typeface="Arial" panose="020B0604020202020204" pitchFamily="34" charset="0"/>
                <a:cs typeface="Arial" panose="020B0604020202020204" pitchFamily="34" charset="0"/>
              </a:rPr>
              <a:t>Coursepack</a:t>
            </a:r>
            <a:r>
              <a:rPr lang="en-US" sz="3600" dirty="0">
                <a:latin typeface="Arial" panose="020B0604020202020204" pitchFamily="34" charset="0"/>
                <a:cs typeface="Arial" panose="020B0604020202020204" pitchFamily="34" charset="0"/>
              </a:rPr>
              <a:t> folder on website contains:</a:t>
            </a:r>
          </a:p>
          <a:p>
            <a:pPr marL="288925" lvl="4" indent="-288925">
              <a:buFont typeface="Arial" panose="020B0604020202020204" pitchFamily="34" charset="0"/>
              <a:buChar char="•"/>
            </a:pPr>
            <a:r>
              <a:rPr lang="en-US" sz="3600" dirty="0">
                <a:latin typeface="Arial" panose="020B0604020202020204" pitchFamily="34" charset="0"/>
                <a:cs typeface="Arial" panose="020B0604020202020204" pitchFamily="34" charset="0"/>
              </a:rPr>
              <a:t>PDFs for slides</a:t>
            </a:r>
          </a:p>
          <a:p>
            <a:pPr marL="288925" lvl="2" indent="-288925">
              <a:buFont typeface="Arial" panose="020B0604020202020204" pitchFamily="34" charset="0"/>
              <a:buChar char="•"/>
            </a:pPr>
            <a:r>
              <a:rPr lang="en-US" sz="3600" dirty="0" err="1">
                <a:latin typeface="Arial" panose="020B0604020202020204" pitchFamily="34" charset="0"/>
                <a:cs typeface="Arial" panose="020B0604020202020204" pitchFamily="34" charset="0"/>
              </a:rPr>
              <a:t>Cheatsheets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657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Help – In person lesson</a:t>
            </a:r>
          </a:p>
        </p:txBody>
      </p:sp>
      <p:sp>
        <p:nvSpPr>
          <p:cNvPr id="3" name="TextBox 2"/>
          <p:cNvSpPr txBox="1"/>
          <p:nvPr/>
        </p:nvSpPr>
        <p:spPr>
          <a:xfrm>
            <a:off x="3949147" y="1756236"/>
            <a:ext cx="7381461" cy="5509200"/>
          </a:xfrm>
          <a:prstGeom prst="rect">
            <a:avLst/>
          </a:prstGeom>
          <a:noFill/>
        </p:spPr>
        <p:txBody>
          <a:bodyPr wrap="square" rtlCol="0">
            <a:spAutoFit/>
          </a:bodyPr>
          <a:lstStyle/>
          <a:p>
            <a:pPr marL="571500" indent="-571500">
              <a:buFont typeface="Arial" panose="020B0604020202020204" pitchFamily="34" charset="0"/>
              <a:buChar char="•"/>
            </a:pPr>
            <a:r>
              <a:rPr lang="en-US" sz="3200" dirty="0"/>
              <a:t>See email for Slack invite</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Simple question – Ask in # general Slack channel</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More complicated – Direct message remote instructor</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Really complicated – Seek out in person help during exercise or break</a:t>
            </a:r>
          </a:p>
          <a:p>
            <a:pPr marL="171450" indent="-171450">
              <a:buFont typeface="Arial" panose="020B0604020202020204" pitchFamily="34" charset="0"/>
              <a:buChar char="•"/>
            </a:pPr>
            <a:endParaRPr lang="en-US" sz="3200" dirty="0"/>
          </a:p>
        </p:txBody>
      </p:sp>
      <p:pic>
        <p:nvPicPr>
          <p:cNvPr id="1026" name="Picture 2" descr="Say hello, new logo | Slack">
            <a:extLst>
              <a:ext uri="{FF2B5EF4-FFF2-40B4-BE49-F238E27FC236}">
                <a16:creationId xmlns:a16="http://schemas.microsoft.com/office/drawing/2014/main" id="{B9845BE4-DDDD-6C4D-945A-58E150089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04" y="2166731"/>
            <a:ext cx="3322983" cy="332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434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Help – Remote lesson</a:t>
            </a:r>
          </a:p>
        </p:txBody>
      </p:sp>
      <p:sp>
        <p:nvSpPr>
          <p:cNvPr id="3" name="TextBox 2"/>
          <p:cNvSpPr txBox="1"/>
          <p:nvPr/>
        </p:nvSpPr>
        <p:spPr>
          <a:xfrm>
            <a:off x="1497496" y="2220272"/>
            <a:ext cx="8232430" cy="3539430"/>
          </a:xfrm>
          <a:prstGeom prst="rect">
            <a:avLst/>
          </a:prstGeom>
          <a:noFill/>
        </p:spPr>
        <p:txBody>
          <a:bodyPr wrap="square" rtlCol="0">
            <a:spAutoFit/>
          </a:bodyPr>
          <a:lstStyle/>
          <a:p>
            <a:pPr marL="571500" indent="-571500">
              <a:buFont typeface="Arial" panose="020B0604020202020204" pitchFamily="34" charset="0"/>
              <a:buChar char="•"/>
            </a:pPr>
            <a:r>
              <a:rPr lang="en-US" sz="3200" dirty="0"/>
              <a:t>Raise hand (literally)</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In person and Slack support during exercises</a:t>
            </a:r>
          </a:p>
          <a:p>
            <a:pPr marL="571500" indent="-571500">
              <a:buFont typeface="Arial" panose="020B0604020202020204" pitchFamily="34" charset="0"/>
              <a:buChar char="•"/>
            </a:pPr>
            <a:endParaRPr lang="en-US" sz="3200" dirty="0"/>
          </a:p>
          <a:p>
            <a:pPr marL="171450" indent="-171450">
              <a:buFont typeface="Arial" panose="020B0604020202020204" pitchFamily="34" charset="0"/>
              <a:buChar char="•"/>
            </a:pPr>
            <a:endParaRPr lang="en-US" sz="3200" dirty="0"/>
          </a:p>
          <a:p>
            <a:endParaRPr lang="en-US" sz="3200" dirty="0"/>
          </a:p>
        </p:txBody>
      </p:sp>
    </p:spTree>
    <p:extLst>
      <p:ext uri="{BB962C8B-B14F-4D97-AF65-F5344CB8AC3E}">
        <p14:creationId xmlns:p14="http://schemas.microsoft.com/office/powerpoint/2010/main" val="155133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you?</a:t>
            </a:r>
          </a:p>
        </p:txBody>
      </p:sp>
    </p:spTree>
    <p:extLst>
      <p:ext uri="{BB962C8B-B14F-4D97-AF65-F5344CB8AC3E}">
        <p14:creationId xmlns:p14="http://schemas.microsoft.com/office/powerpoint/2010/main" val="877524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3600" dirty="0">
                <a:solidFill>
                  <a:srgbClr val="005493"/>
                </a:solidFill>
                <a:latin typeface="Arial" panose="020B0604020202020204" pitchFamily="34" charset="0"/>
                <a:ea typeface="Calibri"/>
                <a:cs typeface="Arial" panose="020B0604020202020204" pitchFamily="34" charset="0"/>
                <a:sym typeface="Calibri"/>
              </a:rPr>
              <a:t>Introduce yourself to the room</a:t>
            </a:r>
          </a:p>
          <a:p>
            <a:pPr marL="6803"/>
            <a:endParaRPr lang="en-US" sz="3600" dirty="0">
              <a:solidFill>
                <a:srgbClr val="005493"/>
              </a:solidFill>
              <a:latin typeface="Arial" panose="020B0604020202020204" pitchFamily="34" charset="0"/>
              <a:ea typeface="Calibri"/>
              <a:cs typeface="Arial" panose="020B0604020202020204" pitchFamily="34" charset="0"/>
              <a:sym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a:solidFill>
                  <a:srgbClr val="005493"/>
                </a:solidFill>
                <a:latin typeface="Arial" panose="020B0604020202020204" pitchFamily="34" charset="0"/>
                <a:ea typeface="Calibri"/>
                <a:cs typeface="Arial" panose="020B0604020202020204" pitchFamily="34" charset="0"/>
                <a:sym typeface="Calibri"/>
              </a:rPr>
              <a:t>Your Turn </a:t>
            </a:r>
            <a:endParaRPr sz="5196">
              <a:latin typeface="Arial" panose="020B0604020202020204" pitchFamily="34" charset="0"/>
              <a:ea typeface="Calibri"/>
              <a:cs typeface="Arial" panose="020B0604020202020204" pitchFamily="34" charset="0"/>
              <a:sym typeface="Calibri"/>
            </a:endParaRPr>
          </a:p>
        </p:txBody>
      </p:sp>
      <p:sp>
        <p:nvSpPr>
          <p:cNvPr id="3" name="Rectangle 2"/>
          <p:cNvSpPr/>
          <p:nvPr/>
        </p:nvSpPr>
        <p:spPr>
          <a:xfrm>
            <a:off x="3456373" y="3168859"/>
            <a:ext cx="6096000" cy="2308324"/>
          </a:xfrm>
          <a:prstGeom prst="rect">
            <a:avLst/>
          </a:prstGeom>
        </p:spPr>
        <p:txBody>
          <a:bodyPr>
            <a:spAutoFit/>
          </a:bodyPr>
          <a:lstStyle/>
          <a:p>
            <a:pPr marL="6803" lvl="5"/>
            <a:r>
              <a:rPr lang="en-US" sz="3600">
                <a:solidFill>
                  <a:srgbClr val="005493"/>
                </a:solidFill>
                <a:latin typeface="Arial" panose="020B0604020202020204" pitchFamily="34" charset="0"/>
                <a:ea typeface="Calibri"/>
                <a:cs typeface="Arial" panose="020B0604020202020204" pitchFamily="34" charset="0"/>
                <a:sym typeface="Calibri"/>
              </a:rPr>
              <a:t>Who are you?</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Where are you from?</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Why are you here?</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Have you ever used R?</a:t>
            </a:r>
          </a:p>
        </p:txBody>
      </p:sp>
    </p:spTree>
    <p:extLst>
      <p:ext uri="{BB962C8B-B14F-4D97-AF65-F5344CB8AC3E}">
        <p14:creationId xmlns:p14="http://schemas.microsoft.com/office/powerpoint/2010/main" val="3810184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Tips for learning</a:t>
            </a:r>
            <a:endParaRPr dirty="0"/>
          </a:p>
          <a:p>
            <a:endParaRPr dirty="0"/>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Autofit/>
          </a:bodyPr>
          <a:lstStyle/>
          <a:p>
            <a:pPr marL="673098" indent="-571500">
              <a:buClr>
                <a:srgbClr val="333333"/>
              </a:buClr>
              <a:buSzPct val="100000"/>
              <a:buFont typeface="Arial" panose="020B0604020202020204" pitchFamily="34" charset="0"/>
              <a:buChar char="•"/>
            </a:pPr>
            <a:r>
              <a:rPr lang="en" sz="3600" dirty="0" err="1">
                <a:solidFill>
                  <a:srgbClr val="333333"/>
                </a:solidFill>
                <a:latin typeface="Arial" panose="020B0604020202020204" pitchFamily="34" charset="0"/>
                <a:cs typeface="Arial" panose="020B0604020202020204" pitchFamily="34" charset="0"/>
              </a:rPr>
              <a:t>Cheatsheets</a:t>
            </a:r>
            <a:r>
              <a:rPr lang="en" sz="3600" dirty="0">
                <a:solidFill>
                  <a:srgbClr val="333333"/>
                </a:solidFill>
                <a:latin typeface="Arial" panose="020B0604020202020204" pitchFamily="34" charset="0"/>
                <a:cs typeface="Arial" panose="020B0604020202020204" pitchFamily="34" charset="0"/>
              </a:rPr>
              <a:t> show how to do common things – orient yourself with them early</a:t>
            </a: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The best way to learn to code is by doing</a:t>
            </a:r>
          </a:p>
          <a:p>
            <a:pPr marL="673098" indent="-571500">
              <a:buClr>
                <a:srgbClr val="333333"/>
              </a:buClr>
              <a:buSzPct val="100000"/>
              <a:buFont typeface="Arial" panose="020B0604020202020204" pitchFamily="34" charset="0"/>
              <a:buChar char="•"/>
            </a:pPr>
            <a:endParaRPr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Practice is key! </a:t>
            </a: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Programming is hard, even for those with a lot of experience. Find resources and ask for help!</a:t>
            </a:r>
            <a:endParaRP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4954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434343"/>
                </a:solidFill>
              </a:rPr>
              <a:t>Goals and Objectives</a:t>
            </a:r>
          </a:p>
        </p:txBody>
      </p:sp>
      <p:sp>
        <p:nvSpPr>
          <p:cNvPr id="3" name="TextBox 2"/>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a:latin typeface="Arial Narrow" panose="020B0606020202030204" pitchFamily="34" charset="0"/>
              </a:rPr>
              <a:t>Establish a basis of understanding in the 'tidy' approach to data analysis within the framework of R</a:t>
            </a:r>
          </a:p>
        </p:txBody>
      </p:sp>
    </p:spTree>
    <p:extLst>
      <p:ext uri="{BB962C8B-B14F-4D97-AF65-F5344CB8AC3E}">
        <p14:creationId xmlns:p14="http://schemas.microsoft.com/office/powerpoint/2010/main" val="318369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nvGraphicFramePr>
        <p:xfrm>
          <a:off x="482600" y="287674"/>
          <a:ext cx="11455400" cy="6138809"/>
        </p:xfrm>
        <a:graphic>
          <a:graphicData uri="http://schemas.openxmlformats.org/drawingml/2006/table">
            <a:tbl>
              <a:tblPr/>
              <a:tblGrid>
                <a:gridCol w="2291076">
                  <a:extLst>
                    <a:ext uri="{9D8B030D-6E8A-4147-A177-3AD203B41FA5}">
                      <a16:colId xmlns:a16="http://schemas.microsoft.com/office/drawing/2014/main" val="3165365227"/>
                    </a:ext>
                  </a:extLst>
                </a:gridCol>
                <a:gridCol w="4582162">
                  <a:extLst>
                    <a:ext uri="{9D8B030D-6E8A-4147-A177-3AD203B41FA5}">
                      <a16:colId xmlns:a16="http://schemas.microsoft.com/office/drawing/2014/main" val="3978612482"/>
                    </a:ext>
                  </a:extLst>
                </a:gridCol>
                <a:gridCol w="4582162">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September 26,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8:30 am - 8:45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Course Introduction</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Patrick Mathias</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8:45 am – 9:30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 to R and Reproducible Reporting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Joseph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9:45 am - 10:30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Coding Basics and Importing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dirty="0">
                          <a:solidFill>
                            <a:srgbClr val="212121"/>
                          </a:solidFill>
                          <a:effectLst/>
                          <a:latin typeface="Arial"/>
                        </a:rPr>
                        <a:t>Joseph Rudolf</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10:45 am – 11:30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Visualization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LUNCH</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12:30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1:45 pm – 2:45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Grouping and Summarizing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Joseph Rudolf</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3:00 pm - 3:30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Dashboard Demo and Course Wrap Up</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1847129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we?</a:t>
            </a:r>
          </a:p>
        </p:txBody>
      </p:sp>
    </p:spTree>
    <p:extLst>
      <p:ext uri="{BB962C8B-B14F-4D97-AF65-F5344CB8AC3E}">
        <p14:creationId xmlns:p14="http://schemas.microsoft.com/office/powerpoint/2010/main" val="1783611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757742" y="827893"/>
            <a:ext cx="5313600" cy="1143200"/>
          </a:xfrm>
          <a:prstGeom prst="rect">
            <a:avLst/>
          </a:prstGeom>
        </p:spPr>
        <p:txBody>
          <a:bodyPr spcFirstLastPara="1" vert="horz" wrap="square" lIns="121900" tIns="121900" rIns="121900" bIns="121900" rtlCol="0" anchor="t" anchorCtr="0">
            <a:noAutofit/>
          </a:bodyPr>
          <a:lstStyle/>
          <a:p>
            <a:r>
              <a:rPr lang="en">
                <a:solidFill>
                  <a:srgbClr val="434343"/>
                </a:solidFill>
              </a:rPr>
              <a:t>Patrick Mathias</a:t>
            </a:r>
            <a:endParaRPr>
              <a:solidFill>
                <a:srgbClr val="434343"/>
              </a:solidFill>
            </a:endParaRPr>
          </a:p>
        </p:txBody>
      </p:sp>
      <p:sp>
        <p:nvSpPr>
          <p:cNvPr id="308" name="Google Shape;308;p23"/>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 sz="2400" dirty="0">
                <a:solidFill>
                  <a:srgbClr val="434343"/>
                </a:solidFill>
              </a:rPr>
              <a:t>Assistant Professor, Department of Laboratory Medicine and Pathology, University of Washington School of Medicine</a:t>
            </a:r>
            <a:endParaRPr sz="2400" dirty="0">
              <a:solidFill>
                <a:srgbClr val="434343"/>
              </a:solidFill>
            </a:endParaRPr>
          </a:p>
          <a:p>
            <a:pPr marL="0" indent="0">
              <a:spcBef>
                <a:spcPts val="2133"/>
              </a:spcBef>
              <a:spcAft>
                <a:spcPts val="2133"/>
              </a:spcAft>
              <a:buNone/>
            </a:pPr>
            <a:r>
              <a:rPr lang="en" sz="2400" dirty="0">
                <a:solidFill>
                  <a:srgbClr val="434343"/>
                </a:solidFill>
              </a:rPr>
              <a:t>Vice Chair of Clinical Operations</a:t>
            </a:r>
          </a:p>
          <a:p>
            <a:pPr marL="0" indent="0">
              <a:spcBef>
                <a:spcPts val="2133"/>
              </a:spcBef>
              <a:spcAft>
                <a:spcPts val="2133"/>
              </a:spcAft>
              <a:buNone/>
            </a:pPr>
            <a:r>
              <a:rPr lang="en" sz="2400" dirty="0">
                <a:solidFill>
                  <a:srgbClr val="434343"/>
                </a:solidFill>
              </a:rPr>
              <a:t>Associate Medical Director, Laboratory Medicine and Pathology Informatics </a:t>
            </a:r>
          </a:p>
        </p:txBody>
      </p:sp>
      <p:pic>
        <p:nvPicPr>
          <p:cNvPr id="309" name="Google Shape;309;p23"/>
          <p:cNvPicPr preferRelativeResize="0"/>
          <p:nvPr/>
        </p:nvPicPr>
        <p:blipFill>
          <a:blip r:embed="rId3">
            <a:alphaModFix/>
          </a:blip>
          <a:stretch>
            <a:fillRect/>
          </a:stretch>
        </p:blipFill>
        <p:spPr>
          <a:xfrm>
            <a:off x="7737075" y="718356"/>
            <a:ext cx="3364312" cy="4406032"/>
          </a:xfrm>
          <a:prstGeom prst="rect">
            <a:avLst/>
          </a:prstGeom>
          <a:noFill/>
          <a:ln>
            <a:noFill/>
          </a:ln>
        </p:spPr>
      </p:pic>
    </p:spTree>
    <p:extLst>
      <p:ext uri="{BB962C8B-B14F-4D97-AF65-F5344CB8AC3E}">
        <p14:creationId xmlns:p14="http://schemas.microsoft.com/office/powerpoint/2010/main" val="1177465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5"/>
          <p:cNvSpPr txBox="1">
            <a:spLocks noGrp="1"/>
          </p:cNvSpPr>
          <p:nvPr>
            <p:ph type="title"/>
          </p:nvPr>
        </p:nvSpPr>
        <p:spPr>
          <a:xfrm>
            <a:off x="744876" y="827893"/>
            <a:ext cx="5172356" cy="1143200"/>
          </a:xfrm>
          <a:prstGeom prst="rect">
            <a:avLst/>
          </a:prstGeom>
        </p:spPr>
        <p:txBody>
          <a:bodyPr spcFirstLastPara="1" vert="horz" wrap="square" lIns="121900" tIns="121900" rIns="121900" bIns="121900" rtlCol="0" anchor="t" anchorCtr="0">
            <a:noAutofit/>
          </a:bodyPr>
          <a:lstStyle/>
          <a:p>
            <a:r>
              <a:rPr lang="en">
                <a:solidFill>
                  <a:srgbClr val="434343"/>
                </a:solidFill>
              </a:rPr>
              <a:t>Joseph Rudolf</a:t>
            </a:r>
            <a:endParaRPr>
              <a:solidFill>
                <a:srgbClr val="434343"/>
              </a:solidFill>
            </a:endParaRPr>
          </a:p>
        </p:txBody>
      </p:sp>
      <p:sp>
        <p:nvSpPr>
          <p:cNvPr id="322" name="Google Shape;322;p25"/>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Clr>
                <a:schemeClr val="dk1"/>
              </a:buClr>
              <a:buSzPts val="1100"/>
              <a:buNone/>
            </a:pPr>
            <a:r>
              <a:rPr lang="en-US" sz="2400" dirty="0">
                <a:solidFill>
                  <a:srgbClr val="434343"/>
                </a:solidFill>
              </a:rPr>
              <a:t>Assistant Professor, Department of Pathology, University of Utah Medical School</a:t>
            </a:r>
          </a:p>
          <a:p>
            <a:pPr marL="0" indent="0">
              <a:buClr>
                <a:schemeClr val="dk1"/>
              </a:buClr>
              <a:buSzPts val="1100"/>
              <a:buNone/>
            </a:pPr>
            <a:endParaRPr lang="en-US" sz="2400" dirty="0">
              <a:solidFill>
                <a:srgbClr val="434343"/>
              </a:solidFill>
            </a:endParaRPr>
          </a:p>
          <a:p>
            <a:pPr marL="0" indent="0">
              <a:buClr>
                <a:schemeClr val="dk1"/>
              </a:buClr>
              <a:buSzPts val="1100"/>
              <a:buNone/>
            </a:pPr>
            <a:r>
              <a:rPr lang="en-US" sz="2400" dirty="0">
                <a:solidFill>
                  <a:srgbClr val="434343"/>
                </a:solidFill>
              </a:rPr>
              <a:t>Medical Director, Automated Core Laboratory, ARUP Laboratories</a:t>
            </a:r>
          </a:p>
          <a:p>
            <a:pPr marL="0" indent="0">
              <a:spcBef>
                <a:spcPts val="2133"/>
              </a:spcBef>
              <a:buClr>
                <a:schemeClr val="dk1"/>
              </a:buClr>
              <a:buSzPts val="1100"/>
              <a:buNone/>
            </a:pPr>
            <a:endParaRPr sz="1867" dirty="0">
              <a:solidFill>
                <a:srgbClr val="434343"/>
              </a:solidFill>
            </a:endParaRPr>
          </a:p>
          <a:p>
            <a:pPr marL="0" indent="0">
              <a:spcBef>
                <a:spcPts val="2133"/>
              </a:spcBef>
              <a:spcAft>
                <a:spcPts val="2133"/>
              </a:spcAft>
              <a:buNone/>
            </a:pPr>
            <a:endParaRPr sz="2400" dirty="0">
              <a:solidFill>
                <a:srgbClr val="434343"/>
              </a:solidFill>
            </a:endParaRPr>
          </a:p>
        </p:txBody>
      </p:sp>
      <p:pic>
        <p:nvPicPr>
          <p:cNvPr id="323" name="Google Shape;323;p25"/>
          <p:cNvPicPr preferRelativeResize="0"/>
          <p:nvPr/>
        </p:nvPicPr>
        <p:blipFill>
          <a:blip r:embed="rId3">
            <a:alphaModFix/>
          </a:blip>
          <a:stretch>
            <a:fillRect/>
          </a:stretch>
        </p:blipFill>
        <p:spPr>
          <a:xfrm>
            <a:off x="7605713" y="866001"/>
            <a:ext cx="3791418" cy="4491812"/>
          </a:xfrm>
          <a:prstGeom prst="rect">
            <a:avLst/>
          </a:prstGeom>
          <a:noFill/>
          <a:ln>
            <a:noFill/>
          </a:ln>
        </p:spPr>
      </p:pic>
    </p:spTree>
    <p:extLst>
      <p:ext uri="{BB962C8B-B14F-4D97-AF65-F5344CB8AC3E}">
        <p14:creationId xmlns:p14="http://schemas.microsoft.com/office/powerpoint/2010/main" val="1051386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Workshop Workflow</a:t>
            </a:r>
          </a:p>
        </p:txBody>
      </p:sp>
    </p:spTree>
    <p:extLst>
      <p:ext uri="{BB962C8B-B14F-4D97-AF65-F5344CB8AC3E}">
        <p14:creationId xmlns:p14="http://schemas.microsoft.com/office/powerpoint/2010/main" val="3498110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B654C386-5351-46A7-B732-E1E6F03FB09A}"/>
              </a:ext>
            </a:extLst>
          </p:cNvPr>
          <p:cNvPicPr>
            <a:picLocks noChangeAspect="1"/>
          </p:cNvPicPr>
          <p:nvPr/>
        </p:nvPicPr>
        <p:blipFill>
          <a:blip r:embed="rId3"/>
          <a:stretch>
            <a:fillRect/>
          </a:stretch>
        </p:blipFill>
        <p:spPr>
          <a:xfrm>
            <a:off x="1444083" y="1532406"/>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a:t>Sessions</a:t>
            </a:r>
            <a:endParaRPr/>
          </a:p>
        </p:txBody>
      </p:sp>
      <p:pic>
        <p:nvPicPr>
          <p:cNvPr id="350" name="Google Shape;350;p29"/>
          <p:cNvPicPr preferRelativeResize="0"/>
          <p:nvPr/>
        </p:nvPicPr>
        <p:blipFill rotWithShape="1">
          <a:blip r:embed="rId4">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5">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630020" y="2155842"/>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630020" y="4054260"/>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Tree>
    <p:extLst>
      <p:ext uri="{BB962C8B-B14F-4D97-AF65-F5344CB8AC3E}">
        <p14:creationId xmlns:p14="http://schemas.microsoft.com/office/powerpoint/2010/main" val="16746160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757</TotalTime>
  <Words>1583</Words>
  <Application>Microsoft Macintosh PowerPoint</Application>
  <PresentationFormat>Widescreen</PresentationFormat>
  <Paragraphs>116</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Arial Narrow</vt:lpstr>
      <vt:lpstr>Arial,Sans-Serif</vt:lpstr>
      <vt:lpstr>Calibri</vt:lpstr>
      <vt:lpstr>Tw Cen MT</vt:lpstr>
      <vt:lpstr>Tw Cen MT Condensed</vt:lpstr>
      <vt:lpstr>Wingdings 3</vt:lpstr>
      <vt:lpstr>Integral</vt:lpstr>
      <vt:lpstr>Introduction to R Workshop </vt:lpstr>
      <vt:lpstr>Course Introduction</vt:lpstr>
      <vt:lpstr>Goals and Objectives</vt:lpstr>
      <vt:lpstr>PowerPoint Presentation</vt:lpstr>
      <vt:lpstr>Who are we?</vt:lpstr>
      <vt:lpstr>Patrick Mathias</vt:lpstr>
      <vt:lpstr>Joseph Rudolf</vt:lpstr>
      <vt:lpstr>Workshop Workflow</vt:lpstr>
      <vt:lpstr>Sessions</vt:lpstr>
      <vt:lpstr>Workshop Coursebook</vt:lpstr>
      <vt:lpstr>Getting Help – In person lesson</vt:lpstr>
      <vt:lpstr>Getting Help – Remote lesson</vt:lpstr>
      <vt:lpstr>Who are you?</vt:lpstr>
      <vt:lpstr>PowerPoint Presentation</vt:lpstr>
      <vt:lpstr>Tips for learning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Patrick C Mathias</cp:lastModifiedBy>
  <cp:revision>58</cp:revision>
  <dcterms:modified xsi:type="dcterms:W3CDTF">2021-09-26T01:01:10Z</dcterms:modified>
</cp:coreProperties>
</file>